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2" r:id="rId1"/>
  </p:sldMasterIdLst>
  <p:notesMasterIdLst>
    <p:notesMasterId r:id="rId14"/>
  </p:notesMasterIdLst>
  <p:sldIdLst>
    <p:sldId id="256" r:id="rId2"/>
    <p:sldId id="268" r:id="rId3"/>
    <p:sldId id="257" r:id="rId4"/>
    <p:sldId id="258" r:id="rId5"/>
    <p:sldId id="264" r:id="rId6"/>
    <p:sldId id="259" r:id="rId7"/>
    <p:sldId id="260" r:id="rId8"/>
    <p:sldId id="266" r:id="rId9"/>
    <p:sldId id="265" r:id="rId10"/>
    <p:sldId id="261" r:id="rId11"/>
    <p:sldId id="263"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5CFA33-635E-49C2-9BC5-53E8CB31EF7D}" type="datetimeFigureOut">
              <a:rPr lang="en-US" smtClean="0"/>
              <a:t>9/27/2021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ED97A1-3CE2-47F1-971E-DFF5A90E2CB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EDDBB3CB-5204-428C-8D89-F424D148B2A9}" type="datetimeFigureOut">
              <a:rPr lang="en-US" smtClean="0"/>
              <a:t>9/27/2021</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404D968D-E240-481E-8C14-973053A8518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ransition>
    <p:wedg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EDDBB3CB-5204-428C-8D89-F424D148B2A9}" type="datetimeFigureOut">
              <a:rPr lang="en-US" smtClean="0"/>
              <a:t>9/27/2021</a:t>
            </a:fld>
            <a:endParaRPr lang="en-US"/>
          </a:p>
        </p:txBody>
      </p:sp>
      <p:sp>
        <p:nvSpPr>
          <p:cNvPr id="9" name="Slide Number Placeholder 8"/>
          <p:cNvSpPr>
            <a:spLocks noGrp="1"/>
          </p:cNvSpPr>
          <p:nvPr>
            <p:ph type="sldNum" sz="quarter" idx="15"/>
          </p:nvPr>
        </p:nvSpPr>
        <p:spPr/>
        <p:txBody>
          <a:bodyPr rtlCol="0"/>
          <a:lstStyle/>
          <a:p>
            <a:fld id="{404D968D-E240-481E-8C14-973053A8518A}"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transition>
    <p:wedg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EDDBB3CB-5204-428C-8D89-F424D148B2A9}" type="datetimeFigureOut">
              <a:rPr lang="en-US" smtClean="0"/>
              <a:t>9/27/2021</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404D968D-E240-481E-8C14-973053A8518A}"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transition>
    <p:wedg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DDBB3CB-5204-428C-8D89-F424D148B2A9}"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4D968D-E240-481E-8C14-973053A8518A}"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p:wedg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EDDBB3CB-5204-428C-8D89-F424D148B2A9}" type="datetimeFigureOut">
              <a:rPr lang="en-US" smtClean="0"/>
              <a:t>9/27/2021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4D968D-E240-481E-8C14-973053A8518A}"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transition>
    <p:wedg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EDDBB3CB-5204-428C-8D89-F424D148B2A9}" type="datetimeFigureOut">
              <a:rPr lang="en-US" smtClean="0"/>
              <a:t>9/27/2021</a:t>
            </a:fld>
            <a:endParaRPr lang="en-US"/>
          </a:p>
        </p:txBody>
      </p:sp>
      <p:sp>
        <p:nvSpPr>
          <p:cNvPr id="7" name="Slide Number Placeholder 6"/>
          <p:cNvSpPr>
            <a:spLocks noGrp="1"/>
          </p:cNvSpPr>
          <p:nvPr>
            <p:ph type="sldNum" sz="quarter" idx="11"/>
          </p:nvPr>
        </p:nvSpPr>
        <p:spPr/>
        <p:txBody>
          <a:bodyPr rtlCol="0"/>
          <a:lstStyle/>
          <a:p>
            <a:fld id="{404D968D-E240-481E-8C14-973053A8518A}"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transition>
    <p:wedg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DBB3CB-5204-428C-8D89-F424D148B2A9}" type="datetimeFigureOut">
              <a:rPr lang="en-US" smtClean="0"/>
              <a:t>9/27/2021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4D968D-E240-481E-8C14-973053A8518A}" type="slidenum">
              <a:rPr lang="en-US" smtClean="0"/>
              <a:t>‹#›</a:t>
            </a:fld>
            <a:endParaRPr lang="en-US"/>
          </a:p>
        </p:txBody>
      </p:sp>
    </p:spTree>
  </p:cSld>
  <p:clrMapOvr>
    <a:masterClrMapping/>
  </p:clrMapOvr>
  <p:transition>
    <p:wedg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EDDBB3CB-5204-428C-8D89-F424D148B2A9}" type="datetimeFigureOut">
              <a:rPr lang="en-US" smtClean="0"/>
              <a:t>9/27/2021</a:t>
            </a:fld>
            <a:endParaRPr lang="en-US"/>
          </a:p>
        </p:txBody>
      </p:sp>
      <p:sp>
        <p:nvSpPr>
          <p:cNvPr id="22" name="Slide Number Placeholder 21"/>
          <p:cNvSpPr>
            <a:spLocks noGrp="1"/>
          </p:cNvSpPr>
          <p:nvPr>
            <p:ph type="sldNum" sz="quarter" idx="15"/>
          </p:nvPr>
        </p:nvSpPr>
        <p:spPr/>
        <p:txBody>
          <a:bodyPr rtlCol="0"/>
          <a:lstStyle/>
          <a:p>
            <a:fld id="{404D968D-E240-481E-8C14-973053A8518A}"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transition>
    <p:wedg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EDDBB3CB-5204-428C-8D89-F424D148B2A9}" type="datetimeFigureOut">
              <a:rPr lang="en-US" smtClean="0"/>
              <a:t>9/27/2021</a:t>
            </a:fld>
            <a:endParaRPr lang="en-US"/>
          </a:p>
        </p:txBody>
      </p:sp>
      <p:sp>
        <p:nvSpPr>
          <p:cNvPr id="18" name="Slide Number Placeholder 17"/>
          <p:cNvSpPr>
            <a:spLocks noGrp="1"/>
          </p:cNvSpPr>
          <p:nvPr>
            <p:ph type="sldNum" sz="quarter" idx="11"/>
          </p:nvPr>
        </p:nvSpPr>
        <p:spPr/>
        <p:txBody>
          <a:bodyPr rtlCol="0"/>
          <a:lstStyle/>
          <a:p>
            <a:fld id="{404D968D-E240-481E-8C14-973053A8518A}"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transition>
    <p:wedg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DDBB3CB-5204-428C-8D89-F424D148B2A9}"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D968D-E240-481E-8C14-973053A8518A}" type="slidenum">
              <a:rPr lang="en-US" smtClean="0"/>
              <a:t>‹#›</a:t>
            </a:fld>
            <a:endParaRPr lang="en-US"/>
          </a:p>
        </p:txBody>
      </p:sp>
    </p:spTree>
  </p:cSld>
  <p:clrMapOvr>
    <a:masterClrMapping/>
  </p:clrMapOvr>
  <p:transition>
    <p:wedg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DDBB3CB-5204-428C-8D89-F424D148B2A9}"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4D968D-E240-481E-8C14-973053A8518A}" type="slidenum">
              <a:rPr lang="en-US" smtClean="0"/>
              <a:t>‹#›</a:t>
            </a:fld>
            <a:endParaRPr lang="en-US"/>
          </a:p>
        </p:txBody>
      </p:sp>
    </p:spTree>
  </p:cSld>
  <p:clrMapOvr>
    <a:masterClrMapping/>
  </p:clrMapOvr>
  <p:transition>
    <p:wedg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DDBB3CB-5204-428C-8D89-F424D148B2A9}" type="datetimeFigureOut">
              <a:rPr lang="en-US" smtClean="0"/>
              <a:t>9/27/2021</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404D968D-E240-481E-8C14-973053A8518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ransition>
    <p:wedge/>
  </p:transition>
  <p:timing>
    <p:tnLst>
      <p:par>
        <p:cTn id="1" dur="indefinite" restart="never" nodeType="tmRoot"/>
      </p:par>
    </p:tnLst>
  </p:timing>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endParaRPr lang="en-US" b="1" dirty="0"/>
          </a:p>
        </p:txBody>
      </p:sp>
      <p:sp>
        <p:nvSpPr>
          <p:cNvPr id="10" name="Content Placeholder 9"/>
          <p:cNvSpPr>
            <a:spLocks noGrp="1"/>
          </p:cNvSpPr>
          <p:nvPr>
            <p:ph sz="quarter" idx="1"/>
          </p:nvPr>
        </p:nvSpPr>
        <p:spPr/>
        <p:txBody>
          <a:bodyPr/>
          <a:lstStyle/>
          <a:p>
            <a:pPr algn="ctr">
              <a:buNone/>
            </a:pPr>
            <a:r>
              <a:rPr lang="en-US" dirty="0" smtClean="0"/>
              <a:t>Title</a:t>
            </a:r>
          </a:p>
          <a:p>
            <a:pPr algn="ctr">
              <a:buNone/>
            </a:pPr>
            <a:r>
              <a:rPr lang="en-US" dirty="0" smtClean="0"/>
              <a:t>Name</a:t>
            </a:r>
          </a:p>
          <a:p>
            <a:pPr algn="ctr">
              <a:buNone/>
            </a:pPr>
            <a:r>
              <a:rPr lang="en-US" dirty="0" smtClean="0"/>
              <a:t>Institution affiliation</a:t>
            </a:r>
            <a:endParaRPr lang="en-US" dirty="0"/>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WALMART</a:t>
            </a:r>
            <a:endParaRPr lang="en-US" dirty="0"/>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Walmart</a:t>
            </a:r>
            <a:r>
              <a:rPr lang="en-US" dirty="0" smtClean="0"/>
              <a:t> as an organization</a:t>
            </a:r>
            <a:endParaRPr lang="en-US" dirty="0"/>
          </a:p>
        </p:txBody>
      </p:sp>
      <p:sp>
        <p:nvSpPr>
          <p:cNvPr id="3" name="Content Placeholder 2"/>
          <p:cNvSpPr>
            <a:spLocks noGrp="1"/>
          </p:cNvSpPr>
          <p:nvPr>
            <p:ph sz="quarter" idx="1"/>
          </p:nvPr>
        </p:nvSpPr>
        <p:spPr>
          <a:xfrm>
            <a:off x="457200" y="1600200"/>
            <a:ext cx="8229600" cy="5257800"/>
          </a:xfrm>
        </p:spPr>
        <p:txBody>
          <a:bodyPr>
            <a:normAutofit fontScale="92500" lnSpcReduction="10000"/>
          </a:bodyPr>
          <a:lstStyle/>
          <a:p>
            <a:r>
              <a:rPr lang="en-US" dirty="0"/>
              <a:t>I choose </a:t>
            </a:r>
            <a:r>
              <a:rPr lang="en-US" dirty="0" err="1"/>
              <a:t>Walmart</a:t>
            </a:r>
            <a:r>
              <a:rPr lang="en-US" dirty="0"/>
              <a:t> Company as an industry of interest. The business is a multinational us based wholesale and retail company. It's a public company that has several hypermarkets and grocery stores that run in the global market. The company's mission statement is "Helping people around the world to save money and live better – anytime and anywhere – in retail stores and through e-commerce." Sam Walton incorporated the company in 1962. The main offices of the company are located in Bentonville city in Arkansas State in the united state. It has more than 24 outlets in the world (</a:t>
            </a:r>
            <a:r>
              <a:rPr lang="en-US" dirty="0" err="1"/>
              <a:t>Zieger</a:t>
            </a:r>
            <a:r>
              <a:rPr lang="en-US" dirty="0"/>
              <a:t>, 2011). The company's annual revenue in the financial year 2021were at 560$ billion, as reported by the company's accounting division. The company's operations are global, thus having about 2 million employees globally and 1.6 million employees in the united state as of 2020 records. (McGee, 2020) </a:t>
            </a:r>
          </a:p>
          <a:p>
            <a:endParaRPr lang="en-US" dirty="0"/>
          </a:p>
        </p:txBody>
      </p:sp>
    </p:spTree>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a:t>
            </a:r>
            <a:endParaRPr lang="en-US" dirty="0"/>
          </a:p>
        </p:txBody>
      </p:sp>
      <p:sp>
        <p:nvSpPr>
          <p:cNvPr id="3" name="Content Placeholder 2"/>
          <p:cNvSpPr>
            <a:spLocks noGrp="1"/>
          </p:cNvSpPr>
          <p:nvPr>
            <p:ph sz="quarter" idx="1"/>
          </p:nvPr>
        </p:nvSpPr>
        <p:spPr/>
        <p:txBody>
          <a:bodyPr>
            <a:normAutofit/>
          </a:bodyPr>
          <a:lstStyle/>
          <a:p>
            <a:r>
              <a:rPr lang="en-US" dirty="0" err="1"/>
              <a:t>Walmart</a:t>
            </a:r>
            <a:r>
              <a:rPr lang="en-US" dirty="0"/>
              <a:t> has a chain of leadership. It has an executive management and a board of directors who run the company. The executive management includes Doug </a:t>
            </a:r>
            <a:r>
              <a:rPr lang="en-US" dirty="0" err="1"/>
              <a:t>McMillon</a:t>
            </a:r>
            <a:r>
              <a:rPr lang="en-US" dirty="0"/>
              <a:t>, Dan Bartlett, Brett Biggs, Rachel Brand, and John Furner (</a:t>
            </a:r>
            <a:r>
              <a:rPr lang="en-US" dirty="0" err="1"/>
              <a:t>Walmart</a:t>
            </a:r>
            <a:r>
              <a:rPr lang="en-US" dirty="0"/>
              <a:t>, n. d.). The board of directors comprises Gregory </a:t>
            </a:r>
            <a:r>
              <a:rPr lang="en-US" dirty="0" err="1"/>
              <a:t>Penner</a:t>
            </a:r>
            <a:r>
              <a:rPr lang="en-US" dirty="0"/>
              <a:t>, Cesar </a:t>
            </a:r>
            <a:r>
              <a:rPr lang="en-US" dirty="0" err="1"/>
              <a:t>Conde</a:t>
            </a:r>
            <a:r>
              <a:rPr lang="en-US" dirty="0"/>
              <a:t>, Timothy Flynn, and Sarah Friar, among others. The leadership of </a:t>
            </a:r>
            <a:r>
              <a:rPr lang="en-US" dirty="0" err="1"/>
              <a:t>Walmart</a:t>
            </a:r>
            <a:r>
              <a:rPr lang="en-US" dirty="0"/>
              <a:t> embraces participative leadership. </a:t>
            </a:r>
          </a:p>
        </p:txBody>
      </p:sp>
    </p:spTree>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vision</a:t>
            </a:r>
            <a:endParaRPr lang="en-US" dirty="0"/>
          </a:p>
        </p:txBody>
      </p:sp>
      <p:sp>
        <p:nvSpPr>
          <p:cNvPr id="3" name="Content Placeholder 2"/>
          <p:cNvSpPr>
            <a:spLocks noGrp="1"/>
          </p:cNvSpPr>
          <p:nvPr>
            <p:ph sz="quarter" idx="1"/>
          </p:nvPr>
        </p:nvSpPr>
        <p:spPr/>
        <p:txBody>
          <a:bodyPr>
            <a:normAutofit fontScale="77500" lnSpcReduction="20000"/>
          </a:bodyPr>
          <a:lstStyle/>
          <a:p>
            <a:endParaRPr lang="en-US" dirty="0" smtClean="0"/>
          </a:p>
          <a:p>
            <a:r>
              <a:rPr lang="en-US" dirty="0" err="1" smtClean="0"/>
              <a:t>Walmarts</a:t>
            </a:r>
            <a:r>
              <a:rPr lang="en-US" dirty="0" smtClean="0"/>
              <a:t> vision is to be the place where money is saved by the customers no matter their shopping expedition. This was an improvement from their former vision of being the best retailer in the consumers' minds and hearts. The new vision reflects their need to involve the customers in running their business.</a:t>
            </a:r>
            <a:endParaRPr lang="en-US" dirty="0"/>
          </a:p>
          <a:p>
            <a:endParaRPr lang="en-US" dirty="0" smtClean="0"/>
          </a:p>
          <a:p>
            <a:r>
              <a:rPr lang="en-US" dirty="0" smtClean="0"/>
              <a:t>The vision of </a:t>
            </a:r>
            <a:r>
              <a:rPr lang="en-US" dirty="0" err="1" smtClean="0"/>
              <a:t>Walmart</a:t>
            </a:r>
            <a:r>
              <a:rPr lang="en-US" dirty="0" smtClean="0"/>
              <a:t> is to make every day easier for busy families. The organization's leadership has always been ready to support the vision and move the organization into the future. The vision of the company has been guided by its founder, Sam Walton. The leaders have been committed to providing high-quality products to customers (</a:t>
            </a:r>
            <a:r>
              <a:rPr lang="en-US" dirty="0" err="1" smtClean="0"/>
              <a:t>Walmart</a:t>
            </a:r>
            <a:r>
              <a:rPr lang="en-US" dirty="0" smtClean="0"/>
              <a:t>, n. d.). Apart from this, </a:t>
            </a:r>
            <a:r>
              <a:rPr lang="en-US" dirty="0" err="1" smtClean="0"/>
              <a:t>Walmart</a:t>
            </a:r>
            <a:r>
              <a:rPr lang="en-US" dirty="0" smtClean="0"/>
              <a:t> uses avenues such as social media for communication. Leadership potential at </a:t>
            </a:r>
            <a:r>
              <a:rPr lang="en-US" dirty="0" err="1" smtClean="0"/>
              <a:t>Walmart</a:t>
            </a:r>
            <a:r>
              <a:rPr lang="en-US" dirty="0" smtClean="0"/>
              <a:t> can be improved by encouraging the building of positive relationships among others. It can also be done by allowing employees to participate in decision-making.</a:t>
            </a:r>
          </a:p>
          <a:p>
            <a:endParaRPr lang="en-US" dirty="0"/>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company faces</a:t>
            </a:r>
            <a:endParaRPr lang="en-US" dirty="0"/>
          </a:p>
        </p:txBody>
      </p:sp>
      <p:sp>
        <p:nvSpPr>
          <p:cNvPr id="3" name="Content Placeholder 2"/>
          <p:cNvSpPr>
            <a:spLocks noGrp="1"/>
          </p:cNvSpPr>
          <p:nvPr>
            <p:ph sz="quarter" idx="1"/>
          </p:nvPr>
        </p:nvSpPr>
        <p:spPr/>
        <p:txBody>
          <a:bodyPr>
            <a:normAutofit fontScale="92500"/>
          </a:bodyPr>
          <a:lstStyle/>
          <a:p>
            <a:r>
              <a:rPr lang="en-US" dirty="0"/>
              <a:t>The 2021 </a:t>
            </a:r>
            <a:r>
              <a:rPr lang="en-US" dirty="0" err="1"/>
              <a:t>Walmarts</a:t>
            </a:r>
            <a:r>
              <a:rPr lang="en-US" dirty="0"/>
              <a:t> newsletter, it's aiming for several changes. To begin with, they are aiming at reducing carbon emissions. </a:t>
            </a:r>
            <a:r>
              <a:rPr lang="en-US" dirty="0" err="1"/>
              <a:t>Walmart</a:t>
            </a:r>
            <a:r>
              <a:rPr lang="en-US" dirty="0"/>
              <a:t> is aiming to move to renewable energy by 2035 to reduce gas emissions to the environment. In addition, they are providing affordable goods. </a:t>
            </a:r>
            <a:r>
              <a:rPr lang="en-US" dirty="0" err="1"/>
              <a:t>Walmart</a:t>
            </a:r>
            <a:r>
              <a:rPr lang="en-US" dirty="0"/>
              <a:t> U.S. CEO John Furner outlined that this is according to their vision to be the customer's first stop. Further, </a:t>
            </a:r>
            <a:r>
              <a:rPr lang="en-US" dirty="0" err="1"/>
              <a:t>Walmart</a:t>
            </a:r>
            <a:r>
              <a:rPr lang="en-US" dirty="0"/>
              <a:t> is looking to start selling affordable insulin. Dr. Cheryl </a:t>
            </a:r>
            <a:r>
              <a:rPr lang="en-US" dirty="0" err="1"/>
              <a:t>Pegus</a:t>
            </a:r>
            <a:r>
              <a:rPr lang="en-US" dirty="0"/>
              <a:t>, the executive vice president of </a:t>
            </a:r>
            <a:r>
              <a:rPr lang="en-US" dirty="0" err="1"/>
              <a:t>Walmart</a:t>
            </a:r>
            <a:r>
              <a:rPr lang="en-US" dirty="0"/>
              <a:t> Health &amp; Wellness, says in the June 29 announcement that this will help most diabetic patients who go through the struggle of buying insulin as the retail price will be 72.88$, which is relatively cheaper.</a:t>
            </a:r>
          </a:p>
          <a:p>
            <a:endParaRPr lang="en-US" dirty="0"/>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 </a:t>
            </a:r>
            <a:endParaRPr lang="en-US" dirty="0"/>
          </a:p>
        </p:txBody>
      </p:sp>
      <p:sp>
        <p:nvSpPr>
          <p:cNvPr id="3" name="Content Placeholder 2"/>
          <p:cNvSpPr>
            <a:spLocks noGrp="1"/>
          </p:cNvSpPr>
          <p:nvPr>
            <p:ph sz="quarter" idx="1"/>
          </p:nvPr>
        </p:nvSpPr>
        <p:spPr/>
        <p:txBody>
          <a:bodyPr>
            <a:normAutofit/>
          </a:bodyPr>
          <a:lstStyle/>
          <a:p>
            <a:r>
              <a:rPr lang="en-US" dirty="0"/>
              <a:t>The company has several strengths that make it retail. Firstly it has a wide variety of products in all sectors that are from recognizable brands. The company, in their online purchasing store they have more than 61 million goods available. Secondly, the company has achieved global advancement with clear cases of new locations leading to an international presence. Further, the products are relatively low-priced, increasing the customers' affordability (Chang &amp; </a:t>
            </a:r>
            <a:r>
              <a:rPr lang="en-US" dirty="0" err="1"/>
              <a:t>Hu</a:t>
            </a:r>
            <a:r>
              <a:rPr lang="en-US" dirty="0"/>
              <a:t>, 2020). Finally, the company's procurement and human resource sectors are digitally and efficiently managed. </a:t>
            </a:r>
          </a:p>
          <a:p>
            <a:endParaRPr lang="en-US" dirty="0"/>
          </a:p>
        </p:txBody>
      </p:sp>
    </p:spTree>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One of most incredible </a:t>
            </a:r>
            <a:r>
              <a:rPr lang="en-US" dirty="0" err="1" smtClean="0"/>
              <a:t>Walmart's</a:t>
            </a:r>
            <a:r>
              <a:rPr lang="en-US" dirty="0" smtClean="0"/>
              <a:t> competencies is logistics superiority (McGee, 2020). The organization can dispatch millions of products from their manufacturers to their central distribution locations, and then finally to the </a:t>
            </a:r>
            <a:r>
              <a:rPr lang="en-US" dirty="0" err="1" smtClean="0"/>
              <a:t>Walmart</a:t>
            </a:r>
            <a:r>
              <a:rPr lang="en-US" dirty="0" smtClean="0"/>
              <a:t> shelves where the customers can easily access. This is one of the most significant competitive advantages over its competitors since it can present its customers with various products at any time of the request, unlike many businesses. With the continued availability of products, the customers create loyalty by regularly visiting, increasing the company's revenues from the purchases (McGee, 2020). </a:t>
            </a:r>
          </a:p>
          <a:p>
            <a:endParaRPr lang="en-US" dirty="0"/>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sz="quarter" idx="1"/>
          </p:nvPr>
        </p:nvSpPr>
        <p:spPr/>
        <p:txBody>
          <a:bodyPr>
            <a:normAutofit/>
          </a:bodyPr>
          <a:lstStyle/>
          <a:p>
            <a:r>
              <a:rPr lang="en-US" dirty="0" smtClean="0"/>
              <a:t>The notable challenges of the organization include a multitude of lawsuits from the employees ranging from the poor working environment, low salaries, and neglected healthcare. In addition, the profit margins of many of </a:t>
            </a:r>
            <a:r>
              <a:rPr lang="en-US" dirty="0" err="1" smtClean="0"/>
              <a:t>Walmart's</a:t>
            </a:r>
            <a:r>
              <a:rPr lang="en-US" dirty="0" smtClean="0"/>
              <a:t> products are minute due to the low-pricing model hence limited levels of revenues to the company. Lastly, the </a:t>
            </a:r>
            <a:r>
              <a:rPr lang="en-US" dirty="0" err="1" smtClean="0"/>
              <a:t>Walmart</a:t>
            </a:r>
            <a:r>
              <a:rPr lang="en-US" dirty="0" smtClean="0"/>
              <a:t> brand cannot reserve its uniqueness as other brands can easily access their originality, thus causing imitations from businesses with similar operations. (Chang &amp; </a:t>
            </a:r>
            <a:r>
              <a:rPr lang="en-US" dirty="0" err="1" smtClean="0"/>
              <a:t>Hu</a:t>
            </a:r>
            <a:r>
              <a:rPr lang="en-US" dirty="0" smtClean="0"/>
              <a:t>, 2020).</a:t>
            </a:r>
            <a:endParaRPr lang="en-US" dirty="0"/>
          </a:p>
        </p:txBody>
      </p:sp>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sz="quarter" idx="1"/>
          </p:nvPr>
        </p:nvSpPr>
        <p:spPr/>
        <p:txBody>
          <a:bodyPr>
            <a:normAutofit fontScale="92500"/>
          </a:bodyPr>
          <a:lstStyle/>
          <a:p>
            <a:r>
              <a:rPr lang="en-US" dirty="0" smtClean="0"/>
              <a:t>Due </a:t>
            </a:r>
            <a:r>
              <a:rPr lang="en-US" dirty="0"/>
              <a:t>to its cheaply sold products, it's insinuated that they are of low quality. The enterprise can counter that by ensuring the products are affordable and of good quality (Chang &amp; </a:t>
            </a:r>
            <a:r>
              <a:rPr lang="en-US" dirty="0" err="1"/>
              <a:t>Hu</a:t>
            </a:r>
            <a:r>
              <a:rPr lang="en-US" dirty="0"/>
              <a:t>, 2020). The biggest threat of the entity is the controversial product selling activity. For instance, in 2017, the company was allegedly selling fake beer brands to customers. This negative publicity can negatively affect their business. Finally, the company is firmly established in different locations of the world. The stability of these outlets is dependent on the stability of the particular country's government. Therefore, the possible instability of these governments is a threat in disguise for </a:t>
            </a:r>
            <a:r>
              <a:rPr lang="en-US" dirty="0" err="1"/>
              <a:t>Walmart's</a:t>
            </a:r>
            <a:r>
              <a:rPr lang="en-US" dirty="0"/>
              <a:t> operation (Chang &amp; </a:t>
            </a:r>
            <a:r>
              <a:rPr lang="en-US" dirty="0" err="1"/>
              <a:t>Hu</a:t>
            </a:r>
            <a:r>
              <a:rPr lang="en-US" dirty="0"/>
              <a:t>, 2020).</a:t>
            </a:r>
          </a:p>
          <a:p>
            <a:endParaRPr lang="en-US" dirty="0"/>
          </a:p>
        </p:txBody>
      </p:sp>
    </p:spTree>
  </p:cSld>
  <p:clrMapOvr>
    <a:masterClrMapping/>
  </p:clrMapOvr>
  <p:transition>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opportunities</a:t>
            </a:r>
            <a:endParaRPr lang="en-US" dirty="0"/>
          </a:p>
        </p:txBody>
      </p:sp>
      <p:sp>
        <p:nvSpPr>
          <p:cNvPr id="3" name="Content Placeholder 2"/>
          <p:cNvSpPr>
            <a:spLocks noGrp="1"/>
          </p:cNvSpPr>
          <p:nvPr>
            <p:ph sz="quarter" idx="1"/>
          </p:nvPr>
        </p:nvSpPr>
        <p:spPr/>
        <p:txBody>
          <a:bodyPr>
            <a:normAutofit fontScale="85000" lnSpcReduction="10000"/>
          </a:bodyPr>
          <a:lstStyle/>
          <a:p>
            <a:endParaRPr lang="en-US" dirty="0" smtClean="0"/>
          </a:p>
          <a:p>
            <a:r>
              <a:rPr lang="en-US" dirty="0" smtClean="0"/>
              <a:t>Some of the company's opportunities include expanding to further global locations it has not yet ventured. Additionally, the organization can expand its horizon by buying, merging, acquiring, or forming joint ventures with other brands to increase its visibility in the market.</a:t>
            </a:r>
            <a:endParaRPr lang="en-US" dirty="0"/>
          </a:p>
          <a:p>
            <a:r>
              <a:rPr lang="en-US" dirty="0" smtClean="0"/>
              <a:t>Finally</a:t>
            </a:r>
            <a:r>
              <a:rPr lang="en-US" dirty="0"/>
              <a:t>, for any business to remain in business, it must incorporate the necessary changes to increase its market advantage. Currently, </a:t>
            </a:r>
            <a:r>
              <a:rPr lang="en-US" dirty="0" err="1"/>
              <a:t>Walmart</a:t>
            </a:r>
            <a:r>
              <a:rPr lang="en-US" dirty="0"/>
              <a:t> is adjusting to offering new deals to its customers, changing the packaging bags to thicker ones, stocking up on Xboxes, and according to its strategic plan team, the organization will begin selling its own branded insulin soon. The adjustments are meant to increase the market compatibility of the business (Chang &amp; </a:t>
            </a:r>
            <a:r>
              <a:rPr lang="en-US" dirty="0" err="1"/>
              <a:t>Hu</a:t>
            </a:r>
            <a:r>
              <a:rPr lang="en-US" dirty="0"/>
              <a:t>, 2020).</a:t>
            </a:r>
          </a:p>
          <a:p>
            <a:r>
              <a:rPr lang="en-US" dirty="0"/>
              <a:t> </a:t>
            </a:r>
          </a:p>
          <a:p>
            <a:endParaRPr lang="en-US" dirty="0"/>
          </a:p>
        </p:txBody>
      </p:sp>
    </p:spTree>
  </p:cSld>
  <p:clrMapOvr>
    <a:masterClrMapping/>
  </p:clrMapOvr>
  <p:transition>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fontScale="92500" lnSpcReduction="20000"/>
          </a:bodyPr>
          <a:lstStyle/>
          <a:p>
            <a:pPr lvl="0"/>
            <a:r>
              <a:rPr lang="en-GB" dirty="0"/>
              <a:t>Chang, Y., &amp; </a:t>
            </a:r>
            <a:r>
              <a:rPr lang="en-GB" dirty="0" err="1"/>
              <a:t>Hu</a:t>
            </a:r>
            <a:r>
              <a:rPr lang="en-GB" dirty="0"/>
              <a:t>, J. (2020). Analysis on the mode of multinational retail enterprises entering the Chinese market—Take </a:t>
            </a:r>
            <a:r>
              <a:rPr lang="en-GB" dirty="0" err="1"/>
              <a:t>Walmart</a:t>
            </a:r>
            <a:r>
              <a:rPr lang="en-GB" dirty="0"/>
              <a:t>, Carrefour, and Metro as examples. </a:t>
            </a:r>
            <a:r>
              <a:rPr lang="en-GB" i="1" dirty="0"/>
              <a:t>Modern Economy</a:t>
            </a:r>
            <a:r>
              <a:rPr lang="en-GB" dirty="0"/>
              <a:t>, </a:t>
            </a:r>
            <a:r>
              <a:rPr lang="en-GB" i="1" dirty="0"/>
              <a:t>11</a:t>
            </a:r>
            <a:r>
              <a:rPr lang="en-GB" dirty="0"/>
              <a:t>(01), 17 </a:t>
            </a:r>
            <a:endParaRPr lang="en-US" dirty="0"/>
          </a:p>
          <a:p>
            <a:pPr lvl="0"/>
            <a:r>
              <a:rPr lang="en-GB" dirty="0"/>
              <a:t>McGee, R. W. (2020). How Highly Would </a:t>
            </a:r>
            <a:r>
              <a:rPr lang="en-GB" dirty="0" err="1"/>
              <a:t>Walmart</a:t>
            </a:r>
            <a:r>
              <a:rPr lang="en-GB" dirty="0"/>
              <a:t> Rank If It Were a Country? A Comparison of </a:t>
            </a:r>
            <a:r>
              <a:rPr lang="en-GB" dirty="0" err="1"/>
              <a:t>Walmart</a:t>
            </a:r>
            <a:r>
              <a:rPr lang="en-GB" dirty="0"/>
              <a:t> Revenue to Nations’ GDP. </a:t>
            </a:r>
            <a:r>
              <a:rPr lang="en-GB" i="1" dirty="0"/>
              <a:t>A Comparison of </a:t>
            </a:r>
            <a:r>
              <a:rPr lang="en-GB" i="1" dirty="0" err="1"/>
              <a:t>Walmart</a:t>
            </a:r>
            <a:r>
              <a:rPr lang="en-GB" i="1" dirty="0"/>
              <a:t> Revenue to Nations’ GDP (January 22, 2020)</a:t>
            </a:r>
            <a:r>
              <a:rPr lang="en-GB" dirty="0"/>
              <a:t>. </a:t>
            </a:r>
            <a:endParaRPr lang="en-US" dirty="0"/>
          </a:p>
          <a:p>
            <a:pPr lvl="0"/>
            <a:r>
              <a:rPr lang="en-US" dirty="0"/>
              <a:t>Tang, K. N. (2019).</a:t>
            </a:r>
            <a:r>
              <a:rPr lang="en-US" i="1" dirty="0"/>
              <a:t> Leadership and management</a:t>
            </a:r>
            <a:r>
              <a:rPr lang="en-US" dirty="0"/>
              <a:t>. Singapore: Springer. </a:t>
            </a:r>
          </a:p>
          <a:p>
            <a:pPr lvl="0"/>
            <a:r>
              <a:rPr lang="en-US" dirty="0" err="1"/>
              <a:t>Walmart</a:t>
            </a:r>
            <a:r>
              <a:rPr lang="en-US" dirty="0"/>
              <a:t> (n. d.). About us. https://corporate.walmart.com/our-story</a:t>
            </a:r>
          </a:p>
          <a:p>
            <a:pPr lvl="0"/>
            <a:r>
              <a:rPr lang="en-GB" dirty="0" err="1"/>
              <a:t>Zieger</a:t>
            </a:r>
            <a:r>
              <a:rPr lang="en-GB" dirty="0"/>
              <a:t>, R. H. (2011). </a:t>
            </a:r>
            <a:r>
              <a:rPr lang="en-GB" dirty="0" err="1"/>
              <a:t>Walmart</a:t>
            </a:r>
            <a:r>
              <a:rPr lang="en-GB" dirty="0"/>
              <a:t> and the broken narrative of US </a:t>
            </a:r>
            <a:r>
              <a:rPr lang="en-GB" dirty="0" err="1"/>
              <a:t>labor</a:t>
            </a:r>
            <a:r>
              <a:rPr lang="en-GB" dirty="0"/>
              <a:t> history. </a:t>
            </a:r>
            <a:r>
              <a:rPr lang="en-GB" i="1" dirty="0"/>
              <a:t>Labour History</a:t>
            </a:r>
            <a:r>
              <a:rPr lang="en-GB" dirty="0"/>
              <a:t>, </a:t>
            </a:r>
            <a:r>
              <a:rPr lang="en-GB" i="1" dirty="0"/>
              <a:t>52</a:t>
            </a:r>
            <a:r>
              <a:rPr lang="en-GB" dirty="0"/>
              <a:t>(4), 563-569. </a:t>
            </a:r>
            <a:endParaRPr lang="en-US" dirty="0"/>
          </a:p>
          <a:p>
            <a:r>
              <a:rPr lang="en-US" dirty="0"/>
              <a:t> </a:t>
            </a:r>
          </a:p>
          <a:p>
            <a:endParaRPr lang="en-US" dirty="0"/>
          </a:p>
        </p:txBody>
      </p:sp>
    </p:spTree>
  </p:cSld>
  <p:clrMapOvr>
    <a:masterClrMapping/>
  </p:clrMapOvr>
  <p:transition>
    <p:wedg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29</TotalTime>
  <Words>1146</Words>
  <Application>Microsoft Office PowerPoint</Application>
  <PresentationFormat>On-screen Show (4:3)</PresentationFormat>
  <Paragraphs>36</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Oriel</vt:lpstr>
      <vt:lpstr>       </vt:lpstr>
      <vt:lpstr>        WALMART</vt:lpstr>
      <vt:lpstr>Walmart as an organization</vt:lpstr>
      <vt:lpstr>leadership</vt:lpstr>
      <vt:lpstr>vision</vt:lpstr>
      <vt:lpstr>Changes company faces</vt:lpstr>
      <vt:lpstr>Strengths </vt:lpstr>
      <vt:lpstr>strengths</vt:lpstr>
      <vt:lpstr>challenges</vt:lpstr>
      <vt:lpstr>challenges</vt:lpstr>
      <vt:lpstr>opportunities</vt:lpstr>
      <vt:lpstr>references</vt:lpstr>
    </vt:vector>
  </TitlesOfParts>
  <Company>Deftones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prime</dc:creator>
  <cp:lastModifiedBy>prime</cp:lastModifiedBy>
  <cp:revision>3</cp:revision>
  <dcterms:created xsi:type="dcterms:W3CDTF">2021-09-26T21:54:28Z</dcterms:created>
  <dcterms:modified xsi:type="dcterms:W3CDTF">2021-09-26T22:23:48Z</dcterms:modified>
</cp:coreProperties>
</file>